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</p:sldIdLst>
  <p:sldSz cy="6858000" cx="12192000"/>
  <p:notesSz cx="6858000" cy="9144000"/>
  <p:embeddedFontLst>
    <p:embeddedFont>
      <p:font typeface="Roboto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Roboto-boldItalic.fntdata"/><Relationship Id="rId102" Type="http://schemas.openxmlformats.org/officeDocument/2006/relationships/font" Target="fonts/Roboto-italic.fntdata"/><Relationship Id="rId101" Type="http://schemas.openxmlformats.org/officeDocument/2006/relationships/font" Target="fonts/Roboto-bold.fntdata"/><Relationship Id="rId100" Type="http://schemas.openxmlformats.org/officeDocument/2006/relationships/font" Target="fonts/Roboto-regular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c18116d35_0_5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ac18116d35_0_5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c18116d35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ac18116d35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ac4e650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f1ac4e650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c18116d35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ac18116d35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c18116d35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ac18116d35_0_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c18116d35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ac18116d35_0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18116d35_0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ac18116d35_0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c18116d35_0_5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ac18116d35_0_5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c18116d35_0_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ac18116d35_0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18116d35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ac18116d35_0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6aca9e4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846aca9e4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c18116d35_0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ac18116d35_0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c18116d35_0_4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ac18116d35_0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c18116d35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ac18116d35_0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0234bf98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e0234bf98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9a8b8ad83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89a8b8ad83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9a8b8ad83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89a8b8ad83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b32f200fd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8b32f200fd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b32f200f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8b32f200fd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b32f200fd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8b32f200fd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32f200f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8b32f200f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bad34722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8bad34722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b32f200fd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8b32f200fd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bad34722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8bad34722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bad34722e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8bad34722e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bad34722e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8bad34722e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bad34722e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8bad34722e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ad34722e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8bad34722e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bad34722e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8bad34722e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bad34722e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8bad34722e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bad34722e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8bad34722e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bad34722e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8bad34722e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bad34722e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8bad34722e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8bad34722e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8bad34722e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bad34722e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8bad34722e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bad34722e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8bad34722e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bad34722e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8bad34722e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9a8b8ad83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89a8b8ad83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8bad34722e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8bad34722e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8bad34722e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8bad34722e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bad34722e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8bad34722e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c18116d3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ac18116d3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bad34722e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8bad34722e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bad34722e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8bad34722e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8bad34722e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8bad34722e_0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8bad34722e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8bad34722e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bad34722e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8bad34722e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bad34722e_0_3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8bad34722e_0_3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bad34722e_0_3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8bad34722e_0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8bad34722e_0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8bad34722e_0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8bad34722e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8bad34722e_0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bad34722e_0_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8bad34722e_0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8bad34722e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8bad34722e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bad34722e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8bad34722e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be61cf08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8bbe61cf08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bbe61cf08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8bbe61cf08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bbe61cf08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8bbe61cf08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bbe61cf08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8bbe61cf08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bbe61cf08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8bbe61cf08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8bbe61cf0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8bbe61cf0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8bbe61cf08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8bbe61cf08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bbe61cf08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8bbe61cf08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c18116d35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ac18116d35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bbe61cf08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8bbe61cf08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89e4e6077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89e4e6077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bbe61cf08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8bbe61cf08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bbe61cf08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8bbe61cf08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bbe61cf08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8bbe61cf08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bbe61cf08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8bbe61cf08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8bbe61cf08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8bbe61cf08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bbe61cf08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8bbe61cf08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bbe61cf08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8bbe61cf08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bbe61cf08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8bbe61cf08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c18116d35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ac18116d35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bbe61cf08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8bbe61cf08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8bbe61cf08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8bbe61cf08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8bbe61cf08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8bbe61cf08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0234bf98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e0234bf98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0234bf98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e0234bf98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e0234bf983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e0234bf983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e0234bf98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e0234bf98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e0234bf98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e0234bf98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e0234bf98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e0234bf98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18116d35_0_3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ac18116d35_0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8" name="Google Shape;1028;p29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9" name="Google Shape;10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ac18116d35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ac18116d35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Relationship Id="rId4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Relationship Id="rId4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Relationship Id="rId4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Relationship Id="rId4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Relationship Id="rId4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Relationship Id="rId4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Relationship Id="rId4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Relationship Id="rId4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Relationship Id="rId4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Relationship Id="rId4" Type="http://schemas.openxmlformats.org/officeDocument/2006/relationships/image" Target="../media/image8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Relationship Id="rId4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Relationship Id="rId4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Relationship Id="rId4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Relationship Id="rId4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Relationship Id="rId4" Type="http://schemas.openxmlformats.org/officeDocument/2006/relationships/image" Target="../media/image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Relationship Id="rId4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Relationship Id="rId4" Type="http://schemas.openxmlformats.org/officeDocument/2006/relationships/image" Target="../media/image81.png"/><Relationship Id="rId5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g"/><Relationship Id="rId4" Type="http://schemas.openxmlformats.org/officeDocument/2006/relationships/image" Target="../media/image7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5" Type="http://schemas.openxmlformats.org/officeDocument/2006/relationships/image" Target="../media/image80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Relationship Id="rId8" Type="http://schemas.openxmlformats.org/officeDocument/2006/relationships/image" Target="../media/image7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Relationship Id="rId4" Type="http://schemas.openxmlformats.org/officeDocument/2006/relationships/image" Target="../media/image8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jpg"/><Relationship Id="rId4" Type="http://schemas.openxmlformats.org/officeDocument/2006/relationships/image" Target="../media/image7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g"/><Relationship Id="rId4" Type="http://schemas.openxmlformats.org/officeDocument/2006/relationships/image" Target="../media/image8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jpg"/><Relationship Id="rId4" Type="http://schemas.openxmlformats.org/officeDocument/2006/relationships/image" Target="../media/image8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jpg"/><Relationship Id="rId4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jpg"/><Relationship Id="rId4" Type="http://schemas.openxmlformats.org/officeDocument/2006/relationships/image" Target="../media/image7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jpg"/><Relationship Id="rId4" Type="http://schemas.openxmlformats.org/officeDocument/2006/relationships/image" Target="../media/image82.png"/><Relationship Id="rId5" Type="http://schemas.openxmlformats.org/officeDocument/2006/relationships/image" Target="../media/image95.png"/><Relationship Id="rId6" Type="http://schemas.openxmlformats.org/officeDocument/2006/relationships/image" Target="../media/image90.png"/><Relationship Id="rId7" Type="http://schemas.openxmlformats.org/officeDocument/2006/relationships/image" Target="../media/image9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Relationship Id="rId4" Type="http://schemas.openxmlformats.org/officeDocument/2006/relationships/image" Target="../media/image8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jpg"/><Relationship Id="rId4" Type="http://schemas.openxmlformats.org/officeDocument/2006/relationships/image" Target="../media/image9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jpg"/><Relationship Id="rId4" Type="http://schemas.openxmlformats.org/officeDocument/2006/relationships/image" Target="../media/image93.png"/><Relationship Id="rId5" Type="http://schemas.openxmlformats.org/officeDocument/2006/relationships/image" Target="../media/image8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Relationship Id="rId4" Type="http://schemas.openxmlformats.org/officeDocument/2006/relationships/image" Target="../media/image9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Relationship Id="rId4" Type="http://schemas.openxmlformats.org/officeDocument/2006/relationships/image" Target="../media/image9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jpg"/><Relationship Id="rId4" Type="http://schemas.openxmlformats.org/officeDocument/2006/relationships/image" Target="../media/image10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Relationship Id="rId4" Type="http://schemas.openxmlformats.org/officeDocument/2006/relationships/image" Target="../media/image9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jpg"/><Relationship Id="rId4" Type="http://schemas.openxmlformats.org/officeDocument/2006/relationships/image" Target="../media/image100.png"/><Relationship Id="rId5" Type="http://schemas.openxmlformats.org/officeDocument/2006/relationships/image" Target="../media/image9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jpg"/><Relationship Id="rId4" Type="http://schemas.openxmlformats.org/officeDocument/2006/relationships/image" Target="../media/image10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Relationship Id="rId4" Type="http://schemas.openxmlformats.org/officeDocument/2006/relationships/image" Target="../media/image98.png"/><Relationship Id="rId5" Type="http://schemas.openxmlformats.org/officeDocument/2006/relationships/image" Target="../media/image10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Relationship Id="rId4" Type="http://schemas.openxmlformats.org/officeDocument/2006/relationships/image" Target="../media/image10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jpg"/><Relationship Id="rId4" Type="http://schemas.openxmlformats.org/officeDocument/2006/relationships/image" Target="../media/image10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Relationship Id="rId4" Type="http://schemas.openxmlformats.org/officeDocument/2006/relationships/image" Target="../media/image10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jpg"/><Relationship Id="rId4" Type="http://schemas.openxmlformats.org/officeDocument/2006/relationships/image" Target="../media/image104.png"/><Relationship Id="rId5" Type="http://schemas.openxmlformats.org/officeDocument/2006/relationships/image" Target="../media/image106.png"/><Relationship Id="rId6" Type="http://schemas.openxmlformats.org/officeDocument/2006/relationships/image" Target="../media/image102.png"/></Relationships>
</file>

<file path=ppt/slides/_rels/slide93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pdf/2011.08036.pdf" TargetMode="External"/><Relationship Id="rId10" Type="http://schemas.openxmlformats.org/officeDocument/2006/relationships/hyperlink" Target="https://arxiv.org/pdf/2004.10934.pdf" TargetMode="External"/><Relationship Id="rId13" Type="http://schemas.openxmlformats.org/officeDocument/2006/relationships/hyperlink" Target="https://pjreddie.com/darknet/yolo/" TargetMode="External"/><Relationship Id="rId12" Type="http://schemas.openxmlformats.org/officeDocument/2006/relationships/hyperlink" Target="https://medium.com/visionwizard/yolov4-version-3-proposed-workflow-e4fa175b902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jpg"/><Relationship Id="rId4" Type="http://schemas.openxmlformats.org/officeDocument/2006/relationships/hyperlink" Target="https://arxiv.org/abs/1612.03144" TargetMode="External"/><Relationship Id="rId9" Type="http://schemas.openxmlformats.org/officeDocument/2006/relationships/hyperlink" Target="https://arxiv.org/abs/1804.02767" TargetMode="External"/><Relationship Id="rId15" Type="http://schemas.openxmlformats.org/officeDocument/2006/relationships/hyperlink" Target="https://github.com/ultralytics/yolov3" TargetMode="External"/><Relationship Id="rId14" Type="http://schemas.openxmlformats.org/officeDocument/2006/relationships/hyperlink" Target="https://github.com/AlexeyAB/darknet" TargetMode="External"/><Relationship Id="rId17" Type="http://schemas.openxmlformats.org/officeDocument/2006/relationships/hyperlink" Target="https://github.com/Tianxiaomo/pytorch-YOLOv4" TargetMode="External"/><Relationship Id="rId16" Type="http://schemas.openxmlformats.org/officeDocument/2006/relationships/hyperlink" Target="https://github.com/ultralytics/yolov5" TargetMode="External"/><Relationship Id="rId5" Type="http://schemas.openxmlformats.org/officeDocument/2006/relationships/hyperlink" Target="https://arxiv.org/abs/1612.03144" TargetMode="External"/><Relationship Id="rId6" Type="http://schemas.openxmlformats.org/officeDocument/2006/relationships/hyperlink" Target="https://arxiv.org/pdf/1708.02002.pdf" TargetMode="External"/><Relationship Id="rId18" Type="http://schemas.openxmlformats.org/officeDocument/2006/relationships/hyperlink" Target="https://github.com/WongKinYiu/ScaledYOLOv4" TargetMode="External"/><Relationship Id="rId7" Type="http://schemas.openxmlformats.org/officeDocument/2006/relationships/hyperlink" Target="https://arxiv.org/abs/1506.02640" TargetMode="External"/><Relationship Id="rId8" Type="http://schemas.openxmlformats.org/officeDocument/2006/relationships/hyperlink" Target="https://arxiv.org/abs/1612.08242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56" name="Google Shape;2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Вспомним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Region Proposal Networks (RPN)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 b="0" l="0" r="35001" t="0"/>
          <a:stretch/>
        </p:blipFill>
        <p:spPr>
          <a:xfrm>
            <a:off x="6900700" y="1956900"/>
            <a:ext cx="4702475" cy="42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475" y="1915925"/>
            <a:ext cx="4274875" cy="430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0"/>
          <p:cNvCxnSpPr>
            <a:endCxn id="259" idx="1"/>
          </p:cNvCxnSpPr>
          <p:nvPr/>
        </p:nvCxnSpPr>
        <p:spPr>
          <a:xfrm>
            <a:off x="4282600" y="4075475"/>
            <a:ext cx="2618100" cy="1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0"/>
          <p:cNvSpPr txBox="1"/>
          <p:nvPr/>
        </p:nvSpPr>
        <p:spPr>
          <a:xfrm>
            <a:off x="5614675" y="3601700"/>
            <a:ext cx="855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RPN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Таблица результатов на MS COCO 2016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75" y="2317562"/>
            <a:ext cx="11845476" cy="242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75" name="Google Shape;27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Однопроходные и двухпроходные детекторы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p32"/>
          <p:cNvSpPr txBox="1"/>
          <p:nvPr>
            <p:ph idx="4294967295" type="body"/>
          </p:nvPr>
        </p:nvSpPr>
        <p:spPr>
          <a:xfrm>
            <a:off x="197350" y="1391325"/>
            <a:ext cx="11994900" cy="5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4">
            <a:alphaModFix/>
          </a:blip>
          <a:srcRect b="0" l="0" r="0" t="1019"/>
          <a:stretch/>
        </p:blipFill>
        <p:spPr>
          <a:xfrm>
            <a:off x="271175" y="1185775"/>
            <a:ext cx="11801051" cy="56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RetinaNet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Focal</a:t>
            </a: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loss)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1" name="Google Shape;2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Дисбаланс классов в детекторах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34"/>
          <p:cNvSpPr txBox="1"/>
          <p:nvPr>
            <p:ph idx="4294967295" type="body"/>
          </p:nvPr>
        </p:nvSpPr>
        <p:spPr>
          <a:xfrm>
            <a:off x="248375" y="3114625"/>
            <a:ext cx="109332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Дисбаланс классов приводит к следующим проблемам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бучение неэффективно, т.к.  большинство негативных примеров легко классифицируемые и не вносят вклад в градиент.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Большое количество негативных примеров перегружают обучение, и приводят к деградации модели.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4"/>
          <p:cNvSpPr txBox="1"/>
          <p:nvPr>
            <p:ph idx="4294967295" type="body"/>
          </p:nvPr>
        </p:nvSpPr>
        <p:spPr>
          <a:xfrm>
            <a:off x="167750" y="1487575"/>
            <a:ext cx="118017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Однопроходные детекторы оценивают </a:t>
            </a: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10^4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10^5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кандидатов на изображение.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Реальное число объектов составляет </a:t>
            </a: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2-3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на изображение.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0" name="Google Shape;3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Дисбаланс классов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в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Cross Entropy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4">
            <a:alphaModFix/>
          </a:blip>
          <a:srcRect b="0" l="0" r="941" t="0"/>
          <a:stretch/>
        </p:blipFill>
        <p:spPr>
          <a:xfrm>
            <a:off x="408975" y="2139625"/>
            <a:ext cx="6034575" cy="13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5">
            <a:alphaModFix/>
          </a:blip>
          <a:srcRect b="0" l="0" r="2723" t="0"/>
          <a:stretch/>
        </p:blipFill>
        <p:spPr>
          <a:xfrm>
            <a:off x="6927250" y="4866525"/>
            <a:ext cx="3769250" cy="12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6">
            <a:alphaModFix/>
          </a:blip>
          <a:srcRect b="0" l="0" r="2008" t="0"/>
          <a:stretch/>
        </p:blipFill>
        <p:spPr>
          <a:xfrm>
            <a:off x="408975" y="5283550"/>
            <a:ext cx="495902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>
            <p:ph idx="4294967295" type="body"/>
          </p:nvPr>
        </p:nvSpPr>
        <p:spPr>
          <a:xfrm>
            <a:off x="167750" y="1487575"/>
            <a:ext cx="38745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Сross Entropy (</a:t>
            </a:r>
            <a:r>
              <a:rPr b="1" lang="en-US" sz="2400" u="sng">
                <a:latin typeface="Roboto"/>
                <a:ea typeface="Roboto"/>
                <a:cs typeface="Roboto"/>
                <a:sym typeface="Roboto"/>
              </a:rPr>
              <a:t>CE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):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5"/>
          <p:cNvSpPr txBox="1"/>
          <p:nvPr>
            <p:ph idx="4294967295" type="body"/>
          </p:nvPr>
        </p:nvSpPr>
        <p:spPr>
          <a:xfrm>
            <a:off x="6666925" y="2516100"/>
            <a:ext cx="10854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где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8475" y="2256800"/>
            <a:ext cx="1589241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8475" y="2807713"/>
            <a:ext cx="1499753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>
            <p:ph idx="4294967295" type="body"/>
          </p:nvPr>
        </p:nvSpPr>
        <p:spPr>
          <a:xfrm>
            <a:off x="5520400" y="5280813"/>
            <a:ext cx="10854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где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5"/>
          <p:cNvSpPr txBox="1"/>
          <p:nvPr>
            <p:ph idx="4294967295" type="body"/>
          </p:nvPr>
        </p:nvSpPr>
        <p:spPr>
          <a:xfrm>
            <a:off x="211625" y="4308175"/>
            <a:ext cx="7080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Переопределим </a:t>
            </a:r>
            <a:r>
              <a:rPr b="1" lang="en-US" sz="2400" u="sng">
                <a:latin typeface="Roboto"/>
                <a:ea typeface="Roboto"/>
                <a:cs typeface="Roboto"/>
                <a:sym typeface="Roboto"/>
              </a:rPr>
              <a:t>CE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в более удобной форме: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16" name="Google Shape;3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Вклад в loss в зависимости от сложности примера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200" y="1524000"/>
            <a:ext cx="7988400" cy="49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4" name="Google Shape;3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Balanced Cross Entropy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7" name="Google Shape;327;p37"/>
          <p:cNvPicPr preferRelativeResize="0"/>
          <p:nvPr/>
        </p:nvPicPr>
        <p:blipFill rotWithShape="1">
          <a:blip r:embed="rId4">
            <a:alphaModFix/>
          </a:blip>
          <a:srcRect b="0" l="0" r="3530" t="0"/>
          <a:stretch/>
        </p:blipFill>
        <p:spPr>
          <a:xfrm>
            <a:off x="788750" y="2618950"/>
            <a:ext cx="3128700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5">
            <a:alphaModFix/>
          </a:blip>
          <a:srcRect b="0" l="0" r="2676" t="0"/>
          <a:stretch/>
        </p:blipFill>
        <p:spPr>
          <a:xfrm>
            <a:off x="5317250" y="2215025"/>
            <a:ext cx="3760975" cy="13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750" y="3933350"/>
            <a:ext cx="1335825" cy="4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>
            <p:ph idx="4294967295" type="body"/>
          </p:nvPr>
        </p:nvSpPr>
        <p:spPr>
          <a:xfrm>
            <a:off x="138150" y="1847450"/>
            <a:ext cx="5121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α-balanced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 Сross Entropy: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7"/>
          <p:cNvSpPr txBox="1"/>
          <p:nvPr>
            <p:ph idx="4294967295" type="body"/>
          </p:nvPr>
        </p:nvSpPr>
        <p:spPr>
          <a:xfrm>
            <a:off x="4159992" y="2621221"/>
            <a:ext cx="10854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где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7"/>
          <p:cNvSpPr txBox="1"/>
          <p:nvPr>
            <p:ph idx="4294967295" type="body"/>
          </p:nvPr>
        </p:nvSpPr>
        <p:spPr>
          <a:xfrm>
            <a:off x="2269575" y="3913075"/>
            <a:ext cx="7213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весовой коэффициент (weighting factor).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37" name="Google Shape;33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Focal loss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3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4">
            <a:alphaModFix/>
          </a:blip>
          <a:srcRect b="0" l="0" r="1912" t="0"/>
          <a:stretch/>
        </p:blipFill>
        <p:spPr>
          <a:xfrm>
            <a:off x="4054950" y="1861775"/>
            <a:ext cx="43029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4500" y="4825700"/>
            <a:ext cx="4865400" cy="5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3100" y="2573315"/>
            <a:ext cx="1402900" cy="4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0300" y="3171100"/>
            <a:ext cx="870433" cy="3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>
            <p:ph idx="4294967295" type="body"/>
          </p:nvPr>
        </p:nvSpPr>
        <p:spPr>
          <a:xfrm>
            <a:off x="453900" y="1439363"/>
            <a:ext cx="5121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Focal loss: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8"/>
          <p:cNvSpPr txBox="1"/>
          <p:nvPr>
            <p:ph idx="4294967295" type="body"/>
          </p:nvPr>
        </p:nvSpPr>
        <p:spPr>
          <a:xfrm>
            <a:off x="453900" y="4395825"/>
            <a:ext cx="60444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Balanced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Focal loss: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38"/>
          <p:cNvSpPr txBox="1"/>
          <p:nvPr>
            <p:ph idx="4294967295" type="body"/>
          </p:nvPr>
        </p:nvSpPr>
        <p:spPr>
          <a:xfrm>
            <a:off x="719675" y="2529900"/>
            <a:ext cx="86940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                     -  модулирующий коэффициент,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8"/>
          <p:cNvSpPr txBox="1"/>
          <p:nvPr>
            <p:ph idx="4294967295" type="body"/>
          </p:nvPr>
        </p:nvSpPr>
        <p:spPr>
          <a:xfrm>
            <a:off x="2790725" y="3077125"/>
            <a:ext cx="7590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параметр фокусировки.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8"/>
          <p:cNvSpPr txBox="1"/>
          <p:nvPr>
            <p:ph idx="4294967295" type="body"/>
          </p:nvPr>
        </p:nvSpPr>
        <p:spPr>
          <a:xfrm>
            <a:off x="845225" y="5512675"/>
            <a:ext cx="86940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                  - 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весовой коэффициент (weighting factor).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8725" y="5595782"/>
            <a:ext cx="465800" cy="3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54" name="Google Shape;35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RetinaNet детектор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649" y="1790425"/>
            <a:ext cx="10368975" cy="42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74" name="Google Shape;1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ь, идет ли запись!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нешний&#10;&#10;Автоматически созданное описание" id="176" name="Google Shape;1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62" name="Google Shape;36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Подсеть классификатора и подсеть регрессора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4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825" y="1514125"/>
            <a:ext cx="6486962" cy="49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0" name="Google Shape;37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Таблица результатов на MS COCO 2017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4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38" y="1921450"/>
            <a:ext cx="11496875" cy="37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8" name="Google Shape;37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Сравнение детекторов по точности и скорости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150" y="1593100"/>
            <a:ext cx="8215350" cy="48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 txBox="1"/>
          <p:nvPr/>
        </p:nvSpPr>
        <p:spPr>
          <a:xfrm>
            <a:off x="2707893" y="1341406"/>
            <a:ext cx="67761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4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YOLO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You Only Look Once</a:t>
            </a: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99" name="Google Shape;39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YOLO: You Only Look Once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4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2" name="Google Shape;4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38" y="1524200"/>
            <a:ext cx="11712876" cy="48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07" name="Google Shape;40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Unified Detection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4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0" name="Google Shape;4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13" y="1541525"/>
            <a:ext cx="11485575" cy="2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 txBox="1"/>
          <p:nvPr>
            <p:ph idx="4294967295" type="body"/>
          </p:nvPr>
        </p:nvSpPr>
        <p:spPr>
          <a:xfrm>
            <a:off x="217100" y="4259278"/>
            <a:ext cx="118410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Объединение всех компонентов детектора в единую сеть позволяет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обучать модель end-to-end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делать предсказания за один проход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использовать контекстную информацию со всего изображения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16" name="Google Shape;4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Grid Cell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4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275" y="1483925"/>
            <a:ext cx="8742775" cy="51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24" name="Google Shape;42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6" name="Google Shape;4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738" y="1415475"/>
            <a:ext cx="8214984" cy="51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Grid Cell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32" name="Google Shape;4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Bounding Boxes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4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49"/>
          <p:cNvSpPr txBox="1"/>
          <p:nvPr>
            <p:ph idx="4294967295" type="body"/>
          </p:nvPr>
        </p:nvSpPr>
        <p:spPr>
          <a:xfrm>
            <a:off x="175500" y="2169775"/>
            <a:ext cx="11951700" cy="4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Каждый </a:t>
            </a:r>
            <a:r>
              <a:rPr b="1" lang="en-US" sz="2600" u="sng">
                <a:latin typeface="Roboto"/>
                <a:ea typeface="Roboto"/>
                <a:cs typeface="Roboto"/>
                <a:sym typeface="Roboto"/>
              </a:rPr>
              <a:t>bounding box</a:t>
            </a: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 состоит из </a:t>
            </a:r>
            <a:r>
              <a:rPr b="1" lang="en-US" sz="2600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i="1" lang="en-US" sz="2600">
                <a:latin typeface="Roboto"/>
                <a:ea typeface="Roboto"/>
                <a:cs typeface="Roboto"/>
                <a:sym typeface="Roboto"/>
              </a:rPr>
              <a:t>x, y, w, h, box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confidence</a:t>
            </a:r>
            <a:r>
              <a:rPr b="1" lang="en-US" sz="2600">
                <a:latin typeface="Roboto"/>
                <a:ea typeface="Roboto"/>
                <a:cs typeface="Roboto"/>
                <a:sym typeface="Roboto"/>
              </a:rPr>
              <a:t>]</a:t>
            </a: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,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(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 - центр бокса относительно ячейки (смещение),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 - ширина и высота нормализованы относительно всего изображения.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Все значения находятся в диапазоне [0;1].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40" name="Google Shape;44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0"/>
          <p:cNvSpPr txBox="1"/>
          <p:nvPr/>
        </p:nvSpPr>
        <p:spPr>
          <a:xfrm>
            <a:off x="228950" y="359175"/>
            <a:ext cx="11823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Box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confidence </a:t>
            </a:r>
            <a:r>
              <a:rPr b="1" lang="en-US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score,  Class probability, Class confidence score 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5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3" name="Google Shape;4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50" y="1581625"/>
            <a:ext cx="11580700" cy="17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0"/>
          <p:cNvSpPr txBox="1"/>
          <p:nvPr>
            <p:ph idx="4294967295" type="body"/>
          </p:nvPr>
        </p:nvSpPr>
        <p:spPr>
          <a:xfrm>
            <a:off x="228950" y="3856725"/>
            <a:ext cx="11823000" cy="22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Box confidence score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уверенность модели в том, что бокс содержит объект  и как точно этот объект локализован.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Conditional class probabilities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список вероятностей классов объекта.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Class confidence score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итоговая оценка отражающая точность классификации объекта и точность локализации бокса для него.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49" name="Google Shape;44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1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YOLO pipeline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5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p51"/>
          <p:cNvPicPr preferRelativeResize="0"/>
          <p:nvPr/>
        </p:nvPicPr>
        <p:blipFill rotWithShape="1">
          <a:blip r:embed="rId4">
            <a:alphaModFix/>
          </a:blip>
          <a:srcRect b="7141" l="2299" r="1868" t="7643"/>
          <a:stretch/>
        </p:blipFill>
        <p:spPr>
          <a:xfrm>
            <a:off x="1628675" y="1410475"/>
            <a:ext cx="9086050" cy="51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57" name="Google Shape;45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2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Параметры YOLO для PASCAL VOC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5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52"/>
          <p:cNvSpPr txBox="1"/>
          <p:nvPr>
            <p:ph idx="4294967295" type="body"/>
          </p:nvPr>
        </p:nvSpPr>
        <p:spPr>
          <a:xfrm>
            <a:off x="700600" y="1893500"/>
            <a:ext cx="10548600" cy="4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PASCAL VOC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используются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 следующие параметры: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Число ячеек: S=7,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Число боксов в каждой ячейке: B=2,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Количество классов: C=20.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Размер выходного тензора: (S, S, B×5 + C) = (7, 7, 2×5 + 20) = (7, 7, 30).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65" name="Google Shape;46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3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Network Design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5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8" name="Google Shape;4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75" y="1583200"/>
            <a:ext cx="11651250" cy="4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73" name="Google Shape;47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4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Loss Function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5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54"/>
          <p:cNvSpPr txBox="1"/>
          <p:nvPr>
            <p:ph idx="4294967295" type="body"/>
          </p:nvPr>
        </p:nvSpPr>
        <p:spPr>
          <a:xfrm>
            <a:off x="641400" y="1686275"/>
            <a:ext cx="10795200" cy="49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“Ответственный” предиктор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предиктор, чей бокс имеет максимальный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IoU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с ground truth.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 использует </a:t>
            </a:r>
            <a:r>
              <a:rPr b="1"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Sum of Squared Errors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SSE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качестве loss function.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Полный loss модели состоит из: 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Classification loss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,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Localization loss,</a:t>
            </a:r>
            <a:endParaRPr b="1"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Confidence loss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81" name="Google Shape;4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5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Classification loss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5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p55"/>
          <p:cNvSpPr txBox="1"/>
          <p:nvPr>
            <p:ph idx="4294967295" type="body"/>
          </p:nvPr>
        </p:nvSpPr>
        <p:spPr>
          <a:xfrm>
            <a:off x="774100" y="4360375"/>
            <a:ext cx="10795200" cy="16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      - - равен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если объект присутствует в ячейке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иначе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         - вероятность того, что объект класса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присутствует в ячейки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5" name="Google Shape;48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850" y="2104025"/>
            <a:ext cx="5926075" cy="14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600" y="4360375"/>
            <a:ext cx="57738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6217" y="4983575"/>
            <a:ext cx="645200" cy="3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2" name="Google Shape;49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6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Localization loss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5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56"/>
          <p:cNvSpPr txBox="1"/>
          <p:nvPr>
            <p:ph idx="4294967295" type="body"/>
          </p:nvPr>
        </p:nvSpPr>
        <p:spPr>
          <a:xfrm>
            <a:off x="700600" y="4588975"/>
            <a:ext cx="10868700" cy="16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      -  -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равен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если предиктор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в ячейке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“ответственен” за детекцию 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           этого объекта, иначе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            - нормировочный коэффициент (равен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6" name="Google Shape;4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050" y="1460601"/>
            <a:ext cx="9400225" cy="25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650" y="4539727"/>
            <a:ext cx="645200" cy="59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650" y="5573300"/>
            <a:ext cx="863950" cy="4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03" name="Google Shape;50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7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Confidence loss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5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p57"/>
          <p:cNvSpPr txBox="1"/>
          <p:nvPr>
            <p:ph idx="4294967295" type="body"/>
          </p:nvPr>
        </p:nvSpPr>
        <p:spPr>
          <a:xfrm>
            <a:off x="722000" y="3054950"/>
            <a:ext cx="9806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       -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box confidence score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предиктора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в ячейке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7" name="Google Shape;5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975" y="1835350"/>
            <a:ext cx="3883607" cy="11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8975" y="4371050"/>
            <a:ext cx="4871600" cy="11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9963" y="3054925"/>
            <a:ext cx="381525" cy="4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7"/>
          <p:cNvSpPr txBox="1"/>
          <p:nvPr>
            <p:ph idx="4294967295" type="body"/>
          </p:nvPr>
        </p:nvSpPr>
        <p:spPr>
          <a:xfrm>
            <a:off x="537275" y="1264675"/>
            <a:ext cx="5988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Для “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ответственного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” предиктора:</a:t>
            </a:r>
            <a:endParaRPr sz="2400" u="sng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57"/>
          <p:cNvSpPr txBox="1"/>
          <p:nvPr>
            <p:ph idx="4294967295" type="body"/>
          </p:nvPr>
        </p:nvSpPr>
        <p:spPr>
          <a:xfrm>
            <a:off x="596425" y="3915613"/>
            <a:ext cx="7400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Для предикторов, которые не содержат объект:</a:t>
            </a:r>
            <a:endParaRPr sz="2400" u="sng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57"/>
          <p:cNvSpPr txBox="1"/>
          <p:nvPr>
            <p:ph idx="4294967295" type="body"/>
          </p:nvPr>
        </p:nvSpPr>
        <p:spPr>
          <a:xfrm>
            <a:off x="722000" y="5628750"/>
            <a:ext cx="106653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              -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равен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если предиктор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в ячейке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не содержит объект,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              - нормировочный коэффициент (равен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0.5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3" name="Google Shape;51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100" y="5579412"/>
            <a:ext cx="867388" cy="5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3300" y="6151861"/>
            <a:ext cx="740775" cy="390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19" name="Google Shape;51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8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Full loss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5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2" name="Google Shape;522;p58"/>
          <p:cNvPicPr preferRelativeResize="0"/>
          <p:nvPr/>
        </p:nvPicPr>
        <p:blipFill rotWithShape="1">
          <a:blip r:embed="rId4">
            <a:alphaModFix/>
          </a:blip>
          <a:srcRect b="0" l="14752" r="14625" t="0"/>
          <a:stretch/>
        </p:blipFill>
        <p:spPr>
          <a:xfrm>
            <a:off x="3425700" y="1548600"/>
            <a:ext cx="7667150" cy="50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8"/>
          <p:cNvSpPr txBox="1"/>
          <p:nvPr>
            <p:ph idx="4294967295" type="body"/>
          </p:nvPr>
        </p:nvSpPr>
        <p:spPr>
          <a:xfrm>
            <a:off x="445700" y="2337500"/>
            <a:ext cx="2452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Localization loss</a:t>
            </a:r>
            <a:endParaRPr i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58"/>
          <p:cNvSpPr txBox="1"/>
          <p:nvPr>
            <p:ph idx="4294967295" type="body"/>
          </p:nvPr>
        </p:nvSpPr>
        <p:spPr>
          <a:xfrm>
            <a:off x="512032" y="4323625"/>
            <a:ext cx="241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Confidence loss</a:t>
            </a:r>
            <a:endParaRPr i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58"/>
          <p:cNvSpPr txBox="1"/>
          <p:nvPr>
            <p:ph idx="4294967295" type="body"/>
          </p:nvPr>
        </p:nvSpPr>
        <p:spPr>
          <a:xfrm>
            <a:off x="293300" y="5941925"/>
            <a:ext cx="3199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loss    </a:t>
            </a: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—</a:t>
            </a:r>
            <a:endParaRPr b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58"/>
          <p:cNvSpPr/>
          <p:nvPr/>
        </p:nvSpPr>
        <p:spPr>
          <a:xfrm>
            <a:off x="2935100" y="1969850"/>
            <a:ext cx="424200" cy="1243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27" name="Google Shape;527;p58"/>
          <p:cNvSpPr/>
          <p:nvPr/>
        </p:nvSpPr>
        <p:spPr>
          <a:xfrm>
            <a:off x="2935100" y="3963100"/>
            <a:ext cx="424200" cy="1243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32" name="Google Shape;53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Training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5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59"/>
          <p:cNvSpPr txBox="1"/>
          <p:nvPr>
            <p:ph idx="4294967295" type="body"/>
          </p:nvPr>
        </p:nvSpPr>
        <p:spPr>
          <a:xfrm>
            <a:off x="226950" y="1539650"/>
            <a:ext cx="11851200" cy="3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YOLO происходит в два этапа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Сеть предобучается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на задаче классификации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 со входом 224×224.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атем полносвязные слои заменяются сверточными, вход увеличивается до 448×448, и сеть дотюнивается на задаче детекции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VOC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COCO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2" name="Google Shape;19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idx="4294967295" type="body"/>
          </p:nvPr>
        </p:nvSpPr>
        <p:spPr>
          <a:xfrm>
            <a:off x="3797300" y="1782763"/>
            <a:ext cx="8394700" cy="303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Активно участвуем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Задаем вопрос в чат или голосом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Off-topic обсуждаем в Slack #канал группы или #general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Вопросы вижу в чате, могу ответить не сразу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195" name="Google Shape;19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65" y="168015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065" y="2811621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векторная графика&#10;&#10;Автоматически созданное описание" id="197" name="Google Shape;19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065" y="3989207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бъект, часы&#10;&#10;Автоматически созданное описание" id="198" name="Google Shape;19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5537" y="5115229"/>
            <a:ext cx="799200" cy="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40" name="Google Shape;54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0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Non-maximum suppression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6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3" name="Google Shape;5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938" y="1588700"/>
            <a:ext cx="10238127" cy="47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48" name="Google Shape;5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1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Limitations of YOLO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6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1" name="Google Shape;5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375" y="1407700"/>
            <a:ext cx="8373150" cy="51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56" name="Google Shape;55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2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Real-Time Detectors on PASCAL VOC 2007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6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9" name="Google Shape;55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600" y="1507000"/>
            <a:ext cx="7849225" cy="47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64" name="Google Shape;56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3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Error Analysis: Fast R-CNN vs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YOLO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6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7" name="Google Shape;56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625" y="1368850"/>
            <a:ext cx="6901450" cy="36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3"/>
          <p:cNvSpPr txBox="1"/>
          <p:nvPr>
            <p:ph idx="4294967295" type="body"/>
          </p:nvPr>
        </p:nvSpPr>
        <p:spPr>
          <a:xfrm>
            <a:off x="362100" y="5209000"/>
            <a:ext cx="11494800" cy="13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Correct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класс предсказан верно 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IoU&gt;0.5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Localization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класс верен 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0.1&lt;IoU&lt;0.5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Similar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класс похож 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IoU&gt;0.1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Other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класс не верен 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IoU&gt;0.1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Background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IoU&lt;0.1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для любых объектов.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73" name="Google Shape;57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4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PASCAL VOC 2012 leaderboard  (June 2015)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6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6" name="Google Shape;57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63" y="1835975"/>
            <a:ext cx="11802875" cy="40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81" name="Google Shape;58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5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Benefits of YOLO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6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4" name="Google Shape;584;p65"/>
          <p:cNvSpPr txBox="1"/>
          <p:nvPr>
            <p:ph idx="4294967295" type="body"/>
          </p:nvPr>
        </p:nvSpPr>
        <p:spPr>
          <a:xfrm>
            <a:off x="251200" y="1377928"/>
            <a:ext cx="118410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Очень быстрая детекция.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Модель может быть обучена end-to-end.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Используется контекст объектов.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Хорошее обобщение на объекты из других доменов: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5" name="Google Shape;58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450" y="3723800"/>
            <a:ext cx="8091650" cy="2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6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6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6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YOLOv2 / YOLO9000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Better, Faster, Stronger</a:t>
            </a: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97" name="Google Shape;59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7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Accuracy improvements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6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0" name="Google Shape;60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24" y="2165950"/>
            <a:ext cx="5305400" cy="35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925" y="2165950"/>
            <a:ext cx="6070623" cy="35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06" name="Google Shape;60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8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 Batch normalization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6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9" name="Google Shape;609;p68"/>
          <p:cNvPicPr preferRelativeResize="0"/>
          <p:nvPr/>
        </p:nvPicPr>
        <p:blipFill rotWithShape="1">
          <a:blip r:embed="rId4">
            <a:alphaModFix/>
          </a:blip>
          <a:srcRect b="0" l="0" r="0" t="18267"/>
          <a:stretch/>
        </p:blipFill>
        <p:spPr>
          <a:xfrm>
            <a:off x="976313" y="1405027"/>
            <a:ext cx="10239375" cy="41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8"/>
          <p:cNvSpPr txBox="1"/>
          <p:nvPr>
            <p:ph idx="4294967295" type="body"/>
          </p:nvPr>
        </p:nvSpPr>
        <p:spPr>
          <a:xfrm>
            <a:off x="399775" y="5935675"/>
            <a:ext cx="11697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Batch normalization увеличивает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mAP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%.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15" name="Google Shape;61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7" name="Google Shape;617;p69"/>
          <p:cNvSpPr txBox="1"/>
          <p:nvPr>
            <p:ph idx="4294967295" type="body"/>
          </p:nvPr>
        </p:nvSpPr>
        <p:spPr>
          <a:xfrm>
            <a:off x="247350" y="1420950"/>
            <a:ext cx="11697300" cy="5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Обучение YOLO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Сеть обучается на задаче классификации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 со входом 224×224.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Затем вход увеличивается до 448×448, и сеть дотюнивается на задаче детекции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VOC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COCO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Обучение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YOLOv2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Сеть обучается на задаче классификации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 со входом 224×224.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Затем вход увеличивается до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448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448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 сеть обучается еще несколько эпох.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После сеть дотюнивается на задаче детекции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VOC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или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COCO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Такая схема обучения увеличивает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mAP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%.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69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2 High-resolution classifier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Object Detection II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Feature Pyramid Network, RetinaNet, YOLOs</a:t>
            </a:r>
            <a:endParaRPr sz="3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2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5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23" name="Google Shape;62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0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 Convolutional with Anchor Boxes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7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6" name="Google Shape;62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850" y="1405600"/>
            <a:ext cx="6989100" cy="50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31" name="Google Shape;63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1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 Convolutional with Anchor Boxes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7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4" name="Google Shape;63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325" y="1435175"/>
            <a:ext cx="9602747" cy="5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39" name="Google Shape;63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2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 Convolutional with Anchor Boxes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7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2" name="Google Shape;64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250" y="1464800"/>
            <a:ext cx="6929500" cy="49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47" name="Google Shape;64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3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 Convolutional with Anchor Boxes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7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0" name="Google Shape;65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475" y="1632550"/>
            <a:ext cx="10063050" cy="45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55" name="Google Shape;65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4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 Convolutional with Anchor Boxes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7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8" name="Google Shape;65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25" y="1602925"/>
            <a:ext cx="11303750" cy="47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63" name="Google Shape;6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5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 Convolutional with Anchor Boxes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7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6" name="Google Shape;6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00" y="1392800"/>
            <a:ext cx="11410275" cy="5208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71" name="Google Shape;67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6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 Convolutional with Anchor Boxes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7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4" name="Google Shape;674;p76"/>
          <p:cNvSpPr txBox="1"/>
          <p:nvPr>
            <p:ph idx="4294967295" type="body"/>
          </p:nvPr>
        </p:nvSpPr>
        <p:spPr>
          <a:xfrm>
            <a:off x="369550" y="6004675"/>
            <a:ext cx="11604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Значений в каждой ячейке: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(4+1+20)=125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           Выходной тензор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125).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5" name="Google Shape;67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000" y="1398475"/>
            <a:ext cx="7097325" cy="42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80" name="Google Shape;68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7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3 Convolutional with Anchor Boxes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7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3" name="Google Shape;683;p77"/>
          <p:cNvSpPr txBox="1"/>
          <p:nvPr>
            <p:ph idx="4294967295" type="body"/>
          </p:nvPr>
        </p:nvSpPr>
        <p:spPr>
          <a:xfrm>
            <a:off x="130950" y="5471825"/>
            <a:ext cx="119301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Размер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входа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сети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изменяется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448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448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416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416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для нечетного числа ячеек.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Размер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выхода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сети увеличивается с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7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13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за счет удаления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pooling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слоя.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4" name="Google Shape;68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513" y="1366125"/>
            <a:ext cx="8722975" cy="40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89" name="Google Shape;68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8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4 ?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7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2" name="Google Shape;692;p78"/>
          <p:cNvSpPr txBox="1"/>
          <p:nvPr>
            <p:ph idx="4294967295" type="body"/>
          </p:nvPr>
        </p:nvSpPr>
        <p:spPr>
          <a:xfrm>
            <a:off x="564725" y="2316150"/>
            <a:ext cx="108324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Как выбрать </a:t>
            </a:r>
            <a:r>
              <a:rPr i="1" lang="en-US" sz="2600">
                <a:latin typeface="Roboto"/>
                <a:ea typeface="Roboto"/>
                <a:cs typeface="Roboto"/>
                <a:sym typeface="Roboto"/>
              </a:rPr>
              <a:t>якорные боксы </a:t>
            </a: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-US" sz="2600">
                <a:latin typeface="Roboto"/>
                <a:ea typeface="Roboto"/>
                <a:cs typeface="Roboto"/>
                <a:sym typeface="Roboto"/>
              </a:rPr>
              <a:t>anchors</a:t>
            </a: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)?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97" name="Google Shape;69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9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4 Dimension Clusters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7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0" name="Google Shape;70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625" y="1446650"/>
            <a:ext cx="5986750" cy="45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9138" y="6054825"/>
            <a:ext cx="7405125" cy="5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14" name="Google Shape;2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вебинара </a:t>
            </a:r>
            <a:r>
              <a:rPr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b="1" i="0" lang="en-US" sz="5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После занятия вы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2340800" y="1712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2566876" y="1638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2990625" y="1835375"/>
            <a:ext cx="6391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Узнаете как сделать детектор 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инвариантным к масштабу изображения</a:t>
            </a:r>
            <a:endParaRPr b="0" i="1" sz="14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2340800" y="2855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2566876" y="2781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3364275" y="2967265"/>
            <a:ext cx="5862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Поймете как бороться с проблемой дисбаланса классов</a:t>
            </a:r>
            <a:endParaRPr i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2340800" y="3998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2566876" y="3924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256325" y="4068450"/>
            <a:ext cx="6100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Изучите 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как устроены однопроходные 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детекторы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RetinaNet 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06" name="Google Shape;70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0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4 Dimension Clusters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8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9" name="Google Shape;70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450" y="1484525"/>
            <a:ext cx="9070425" cy="4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14" name="Google Shape;71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1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Direct location prediction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8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7" name="Google Shape;71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975" y="1388575"/>
            <a:ext cx="6702926" cy="50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900" y="1932950"/>
            <a:ext cx="2675225" cy="7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81"/>
          <p:cNvSpPr txBox="1"/>
          <p:nvPr>
            <p:ph idx="4294967295" type="body"/>
          </p:nvPr>
        </p:nvSpPr>
        <p:spPr>
          <a:xfrm>
            <a:off x="101350" y="1375550"/>
            <a:ext cx="5108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Region Proposals Network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RPN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): </a:t>
            </a:r>
            <a:endParaRPr sz="2400" u="sng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81"/>
          <p:cNvSpPr txBox="1"/>
          <p:nvPr>
            <p:ph idx="4294967295" type="body"/>
          </p:nvPr>
        </p:nvSpPr>
        <p:spPr>
          <a:xfrm>
            <a:off x="107475" y="3271225"/>
            <a:ext cx="48432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YOLOv2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 предсказывается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: </a:t>
            </a:r>
            <a:endParaRPr sz="2400" u="sng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1" name="Google Shape;721;p81"/>
          <p:cNvGrpSpPr/>
          <p:nvPr/>
        </p:nvGrpSpPr>
        <p:grpSpPr>
          <a:xfrm>
            <a:off x="1464650" y="3752425"/>
            <a:ext cx="1905704" cy="383375"/>
            <a:chOff x="702650" y="4133425"/>
            <a:chExt cx="1905704" cy="383375"/>
          </a:xfrm>
        </p:grpSpPr>
        <p:pic>
          <p:nvPicPr>
            <p:cNvPr id="722" name="Google Shape;722;p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2650" y="4133425"/>
              <a:ext cx="1578600" cy="38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8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78079" y="4178213"/>
              <a:ext cx="230275" cy="29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8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81238" y="4357725"/>
              <a:ext cx="85725" cy="114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5" name="Google Shape;725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4000" y="4244325"/>
            <a:ext cx="4843200" cy="2109137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81"/>
          <p:cNvSpPr txBox="1"/>
          <p:nvPr>
            <p:ph idx="4294967295" type="body"/>
          </p:nvPr>
        </p:nvSpPr>
        <p:spPr>
          <a:xfrm>
            <a:off x="234090" y="4266200"/>
            <a:ext cx="782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31" name="Google Shape;73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82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Fine-Grained Features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8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4" name="Google Shape;73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75" y="1495725"/>
            <a:ext cx="11886450" cy="25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2"/>
          <p:cNvSpPr txBox="1"/>
          <p:nvPr>
            <p:ph idx="4294967295" type="body"/>
          </p:nvPr>
        </p:nvSpPr>
        <p:spPr>
          <a:xfrm>
            <a:off x="197350" y="4509500"/>
            <a:ext cx="118866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Passthrough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слой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конкатенирует фичи из более ранних слоев c выходным слоем: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26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26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512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-&gt;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13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2048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⧺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13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1024 = 13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3072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Это повышает mAP на 1%.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40" name="Google Shape;74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3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7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Multi-Scale Training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8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3" name="Google Shape;743;p83"/>
          <p:cNvSpPr txBox="1"/>
          <p:nvPr>
            <p:ph idx="4294967295" type="body"/>
          </p:nvPr>
        </p:nvSpPr>
        <p:spPr>
          <a:xfrm>
            <a:off x="355225" y="1529475"/>
            <a:ext cx="11387400" cy="51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Сеть YOLOv2 является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Fully Convolutional Network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FCN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а ее коэффициент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downsampling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равен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32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Во время обучения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каждые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10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батчей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случайно выбирается входное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разрешение из списка: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{320, 352, 384, ..., 576, 608}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 шагом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32.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На низких разрешениях модель работает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менее точно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но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быстрей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48" name="Google Shape;74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4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7 Multi-Scale Training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8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1" name="Google Shape;75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463" y="1553625"/>
            <a:ext cx="7996475" cy="46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6" name="Google Shape;75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5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Accuracy Improvement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8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9" name="Google Shape;75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01" y="1610075"/>
            <a:ext cx="11324425" cy="466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64" name="Google Shape;76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6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PASCAL VOC 2007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8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7" name="Google Shape;76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950" y="1380750"/>
            <a:ext cx="7396325" cy="52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72" name="Google Shape;77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87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DarkNet-19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for classification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8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5" name="Google Shape;775;p87"/>
          <p:cNvPicPr preferRelativeResize="0"/>
          <p:nvPr/>
        </p:nvPicPr>
        <p:blipFill rotWithShape="1">
          <a:blip r:embed="rId4">
            <a:alphaModFix/>
          </a:blip>
          <a:srcRect b="3328" l="0" r="0" t="3178"/>
          <a:stretch/>
        </p:blipFill>
        <p:spPr>
          <a:xfrm>
            <a:off x="1091500" y="1272950"/>
            <a:ext cx="4563575" cy="54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7"/>
          <p:cNvSpPr txBox="1"/>
          <p:nvPr>
            <p:ph idx="4294967295" type="body"/>
          </p:nvPr>
        </p:nvSpPr>
        <p:spPr>
          <a:xfrm>
            <a:off x="5812025" y="1424900"/>
            <a:ext cx="6216600" cy="5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DarkNet-19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имеет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5.8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млрд параметров,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кастомная сеть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YOLO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8.52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млрд.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DarkNet-19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достигает н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ImageNet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точности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91.2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% (top-5).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81" name="Google Shape;78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8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DarkNet-19 for detection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8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4" name="Google Shape;78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4" y="4071357"/>
            <a:ext cx="12127300" cy="14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88"/>
          <p:cNvSpPr txBox="1"/>
          <p:nvPr>
            <p:ph idx="4294967295" type="body"/>
          </p:nvPr>
        </p:nvSpPr>
        <p:spPr>
          <a:xfrm>
            <a:off x="305900" y="1424900"/>
            <a:ext cx="117228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DarkNet-19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для задачи детекции 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VOC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использует в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ыходной тензор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125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боксов с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координатами +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confidence score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+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conditional class probabilities.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90" name="Google Shape;79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2" name="Google Shape;792;p89"/>
          <p:cNvSpPr txBox="1"/>
          <p:nvPr>
            <p:ph idx="4294967295" type="body"/>
          </p:nvPr>
        </p:nvSpPr>
        <p:spPr>
          <a:xfrm>
            <a:off x="247350" y="1420950"/>
            <a:ext cx="11396400" cy="5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Сеть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предобучается 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ImageNet-1000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на разрешении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224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244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160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эпох)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Затем вход увеличивается до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448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448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 сеть обучается еще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10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эпох.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Полносвязные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слои удаляются, добавляется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passthrough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слой, и модель дотюнивается на задаче детекции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160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эпох (на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COCO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или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VOC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89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Training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Feature Pyramid Network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(инвариантность к масштабу объектов)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98" name="Google Shape;79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9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0" name="Google Shape;800;p90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YOLO9000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1" name="Google Shape;801;p90"/>
          <p:cNvSpPr txBox="1"/>
          <p:nvPr>
            <p:ph idx="4294967295" type="body"/>
          </p:nvPr>
        </p:nvSpPr>
        <p:spPr>
          <a:xfrm>
            <a:off x="336150" y="1608425"/>
            <a:ext cx="11856000" cy="5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YOLO9000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это расширение модели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YOLOv2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9000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классов.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YOLO9000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использует датасеты: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-"/>
            </a:pP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MS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COCO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классов)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-"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Топ-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9000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классов из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ImageNet (44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класса пересекаются с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COCO)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YOLO9000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выдает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mAP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равный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19.7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</a:t>
            </a:r>
            <a:r>
              <a:rPr lang="en-US" sz="24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всех классов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mAP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равный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16.0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</a:t>
            </a:r>
            <a:r>
              <a:rPr i="1" lang="en-US" sz="24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156 </a:t>
            </a:r>
            <a:r>
              <a:rPr lang="en-US" sz="24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классов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которых нет в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COCO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(нет разметки боксов).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9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91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YOLOv3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 Incremental Improvement)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13" name="Google Shape;81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5" name="Google Shape;815;p92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Class Prediction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6" name="Google Shape;816;p92"/>
          <p:cNvSpPr txBox="1"/>
          <p:nvPr>
            <p:ph idx="4294967295" type="body"/>
          </p:nvPr>
        </p:nvSpPr>
        <p:spPr>
          <a:xfrm>
            <a:off x="197350" y="1391325"/>
            <a:ext cx="11994900" cy="5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использует взаимоисключающие метки классов,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YOLOv2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- их иерархию, а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YOLOv3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- не взаимоисключающие метки.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Предыдущие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 и YOLOv2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решают задачу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multi-class classification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 используют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softmax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с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cross-entropy loss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YOLOv3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решает задачу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multi-label classification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 использует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logistic classifiers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с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binary cross-entropy loss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21" name="Google Shape;82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3" name="Google Shape;823;p93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Softmax vs Logistic regression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24" name="Google Shape;824;p93"/>
          <p:cNvPicPr preferRelativeResize="0"/>
          <p:nvPr/>
        </p:nvPicPr>
        <p:blipFill rotWithShape="1">
          <a:blip r:embed="rId4">
            <a:alphaModFix/>
          </a:blip>
          <a:srcRect b="0" l="0" r="70672" t="0"/>
          <a:stretch/>
        </p:blipFill>
        <p:spPr>
          <a:xfrm>
            <a:off x="1486525" y="2166125"/>
            <a:ext cx="2602700" cy="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93"/>
          <p:cNvPicPr preferRelativeResize="0"/>
          <p:nvPr/>
        </p:nvPicPr>
        <p:blipFill rotWithShape="1">
          <a:blip r:embed="rId5">
            <a:alphaModFix/>
          </a:blip>
          <a:srcRect b="0" l="0" r="65389" t="0"/>
          <a:stretch/>
        </p:blipFill>
        <p:spPr>
          <a:xfrm>
            <a:off x="7693475" y="2141825"/>
            <a:ext cx="2539350" cy="8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93"/>
          <p:cNvPicPr preferRelativeResize="0"/>
          <p:nvPr/>
        </p:nvPicPr>
        <p:blipFill rotWithShape="1">
          <a:blip r:embed="rId6">
            <a:alphaModFix/>
          </a:blip>
          <a:srcRect b="0" l="27409" r="0" t="0"/>
          <a:stretch/>
        </p:blipFill>
        <p:spPr>
          <a:xfrm>
            <a:off x="1613350" y="5035425"/>
            <a:ext cx="2244904" cy="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93"/>
          <p:cNvPicPr preferRelativeResize="0"/>
          <p:nvPr/>
        </p:nvPicPr>
        <p:blipFill rotWithShape="1">
          <a:blip r:embed="rId7">
            <a:alphaModFix/>
          </a:blip>
          <a:srcRect b="0" l="41830" r="0" t="0"/>
          <a:stretch/>
        </p:blipFill>
        <p:spPr>
          <a:xfrm>
            <a:off x="6908625" y="5067590"/>
            <a:ext cx="4707570" cy="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93"/>
          <p:cNvSpPr txBox="1"/>
          <p:nvPr>
            <p:ph idx="4294967295" type="body"/>
          </p:nvPr>
        </p:nvSpPr>
        <p:spPr>
          <a:xfrm>
            <a:off x="197350" y="1391325"/>
            <a:ext cx="5624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Softmax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использует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softmax function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93"/>
          <p:cNvSpPr txBox="1"/>
          <p:nvPr>
            <p:ph idx="4294967295" type="body"/>
          </p:nvPr>
        </p:nvSpPr>
        <p:spPr>
          <a:xfrm>
            <a:off x="6471413" y="1391225"/>
            <a:ext cx="5624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Logistic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использует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logistic function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93"/>
          <p:cNvSpPr txBox="1"/>
          <p:nvPr>
            <p:ph idx="4294967295" type="body"/>
          </p:nvPr>
        </p:nvSpPr>
        <p:spPr>
          <a:xfrm>
            <a:off x="197350" y="4134525"/>
            <a:ext cx="5624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Cross-entropy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93"/>
          <p:cNvSpPr txBox="1"/>
          <p:nvPr>
            <p:ph idx="4294967295" type="body"/>
          </p:nvPr>
        </p:nvSpPr>
        <p:spPr>
          <a:xfrm>
            <a:off x="6547613" y="4134425"/>
            <a:ext cx="5624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Binary cross-entropy loss: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36" name="Google Shape;83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9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8" name="Google Shape;838;p94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Bounding Box Prediction &amp; Objectness Score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39" name="Google Shape;839;p94"/>
          <p:cNvSpPr txBox="1"/>
          <p:nvPr>
            <p:ph idx="4294967295" type="body"/>
          </p:nvPr>
        </p:nvSpPr>
        <p:spPr>
          <a:xfrm>
            <a:off x="365100" y="1298125"/>
            <a:ext cx="73020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YOLOv3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предсказывает боксы аналогично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YOLOv2: 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0" name="Google Shape;840;p94"/>
          <p:cNvPicPr preferRelativeResize="0"/>
          <p:nvPr/>
        </p:nvPicPr>
        <p:blipFill rotWithShape="1">
          <a:blip r:embed="rId4">
            <a:alphaModFix/>
          </a:blip>
          <a:srcRect b="19165" l="59617" r="0" t="0"/>
          <a:stretch/>
        </p:blipFill>
        <p:spPr>
          <a:xfrm>
            <a:off x="8085950" y="1315125"/>
            <a:ext cx="2097450" cy="18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94"/>
          <p:cNvSpPr txBox="1"/>
          <p:nvPr>
            <p:ph idx="4294967295" type="body"/>
          </p:nvPr>
        </p:nvSpPr>
        <p:spPr>
          <a:xfrm>
            <a:off x="315775" y="3439400"/>
            <a:ext cx="11494800" cy="3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YOLOv3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использует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предсказания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objectness score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Roboto"/>
              <a:buChar char="-"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objectness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только для “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ответственного предиктора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”.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Roboto"/>
              <a:buChar char="-"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предсказания с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IoU&gt;0.5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не вносят вклад в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Roboto"/>
              <a:buChar char="-"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каждому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ground truth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может быть сопоставлено только одно предсказание.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Roboto"/>
              <a:buChar char="-"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если предсказанию не назначен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ground truth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то оно вносит вклад только в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objectness confidence loss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6" name="Google Shape;84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9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8" name="Google Shape;848;p95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Predictions Across Scales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9" name="Google Shape;849;p95"/>
          <p:cNvSpPr txBox="1"/>
          <p:nvPr>
            <p:ph idx="4294967295" type="body"/>
          </p:nvPr>
        </p:nvSpPr>
        <p:spPr>
          <a:xfrm>
            <a:off x="197350" y="1238925"/>
            <a:ext cx="11994900" cy="5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YOLOv3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делает три предсказания в каждой ячейке. Предсказание состоит из: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Roboto"/>
              <a:buChar char="-"/>
            </a:pP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bounding box offset</a:t>
            </a:r>
            <a:endParaRPr b="1" i="1"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Roboto"/>
              <a:buChar char="-"/>
            </a:pP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objectness score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Roboto"/>
              <a:buChar char="-"/>
            </a:pP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class probability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классов.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275" y="3710003"/>
            <a:ext cx="4288025" cy="4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95"/>
          <p:cNvSpPr txBox="1"/>
          <p:nvPr>
            <p:ph idx="4294967295" type="body"/>
          </p:nvPr>
        </p:nvSpPr>
        <p:spPr>
          <a:xfrm>
            <a:off x="345375" y="3597325"/>
            <a:ext cx="9275400" cy="2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Выходной тензор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YOLOv3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                                                                     ,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где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число ячеек в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grid cell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предсказания на ячейку, 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смещения (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offsets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 для бокса, 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objectness score,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классов объектов.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56" name="Google Shape;85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8" name="Google Shape;858;p96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Predictions Across Scales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9" name="Google Shape;859;p96"/>
          <p:cNvSpPr txBox="1"/>
          <p:nvPr>
            <p:ph idx="4294967295" type="body"/>
          </p:nvPr>
        </p:nvSpPr>
        <p:spPr>
          <a:xfrm>
            <a:off x="349750" y="1391325"/>
            <a:ext cx="11130600" cy="5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3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YOLOv3</a:t>
            </a:r>
            <a:r>
              <a:rPr lang="en-US" sz="23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делает предсказания на 3 масштабах:</a:t>
            </a:r>
            <a:endParaRPr sz="2300" u="sng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Roboto"/>
              <a:buAutoNum type="arabicParenR"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feature map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последнего сверточного слоя.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Roboto"/>
              <a:buAutoNum type="arabicParenR"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двух предпоследних слоев делается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upsampling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2,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 их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feature maps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конкатенируются с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feature maps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более раннего слоя.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Roboto"/>
              <a:buAutoNum type="arabicParenR"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Действие 2 повторяется еще раз.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YOLOv3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используется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k-means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получения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anchors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Девять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anchors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(кластеров) для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COCO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(10×13),(16×30),(33×23),(30×61),(62×45),(59×119),(116×90),(156×198),(373×326).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64" name="Google Shape;86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9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6" name="Google Shape;866;p97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DarkNet-53 vs. DarkNet-17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67" name="Google Shape;867;p97"/>
          <p:cNvPicPr preferRelativeResize="0"/>
          <p:nvPr/>
        </p:nvPicPr>
        <p:blipFill rotWithShape="1">
          <a:blip r:embed="rId4">
            <a:alphaModFix/>
          </a:blip>
          <a:srcRect b="1771" l="0" r="0" t="1451"/>
          <a:stretch/>
        </p:blipFill>
        <p:spPr>
          <a:xfrm>
            <a:off x="1534975" y="1340325"/>
            <a:ext cx="4038300" cy="53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97"/>
          <p:cNvPicPr preferRelativeResize="0"/>
          <p:nvPr/>
        </p:nvPicPr>
        <p:blipFill rotWithShape="1">
          <a:blip r:embed="rId5">
            <a:alphaModFix/>
          </a:blip>
          <a:srcRect b="3328" l="0" r="0" t="3178"/>
          <a:stretch/>
        </p:blipFill>
        <p:spPr>
          <a:xfrm>
            <a:off x="7355375" y="1284400"/>
            <a:ext cx="4563575" cy="54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7"/>
          <p:cNvSpPr txBox="1"/>
          <p:nvPr>
            <p:ph idx="4294967295" type="body"/>
          </p:nvPr>
        </p:nvSpPr>
        <p:spPr>
          <a:xfrm>
            <a:off x="236825" y="1391325"/>
            <a:ext cx="1776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DarkNet-53:</a:t>
            </a:r>
            <a:endParaRPr b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97"/>
          <p:cNvSpPr txBox="1"/>
          <p:nvPr>
            <p:ph idx="4294967295" type="body"/>
          </p:nvPr>
        </p:nvSpPr>
        <p:spPr>
          <a:xfrm>
            <a:off x="5878375" y="1388578"/>
            <a:ext cx="1776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DarkNet-19:</a:t>
            </a:r>
            <a:endParaRPr b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75" name="Google Shape;87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9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7" name="Google Shape;877;p98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DarkNet-53 vs. DarkNet-17 vs. ResNets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78" name="Google Shape;87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75" y="2039300"/>
            <a:ext cx="10838525" cy="24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98"/>
          <p:cNvSpPr txBox="1"/>
          <p:nvPr>
            <p:ph idx="4294967295" type="body"/>
          </p:nvPr>
        </p:nvSpPr>
        <p:spPr>
          <a:xfrm>
            <a:off x="305700" y="5111425"/>
            <a:ext cx="113382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Bn Ops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billions of operations.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BFLOP/s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billion floating point operations per second.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84" name="Google Shape;88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9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6" name="Google Shape;886;p99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MS COCO AP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87" name="Google Shape;887;p99"/>
          <p:cNvPicPr preferRelativeResize="0"/>
          <p:nvPr/>
        </p:nvPicPr>
        <p:blipFill rotWithShape="1">
          <a:blip r:embed="rId4">
            <a:alphaModFix/>
          </a:blip>
          <a:srcRect b="0" l="10061" r="12598" t="0"/>
          <a:stretch/>
        </p:blipFill>
        <p:spPr>
          <a:xfrm>
            <a:off x="221225" y="1660475"/>
            <a:ext cx="11749550" cy="42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36" name="Google Shape;2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Инвариантность к масштабу объектов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425" y="1326650"/>
            <a:ext cx="8958562" cy="52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2" name="Google Shape;89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0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4" name="Google Shape;894;p100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MS COCO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AP@IoU=.75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95" name="Google Shape;89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388" y="1742725"/>
            <a:ext cx="8609225" cy="49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00" name="Google Shape;90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0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2" name="Google Shape;902;p101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MS COCO AP@IoU=.5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03" name="Google Shape;90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422" y="1384325"/>
            <a:ext cx="8447600" cy="52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08" name="Google Shape;90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0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0" name="Google Shape;910;p102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Further fate of YOLO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11" name="Google Shape;91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450" y="1349625"/>
            <a:ext cx="5827350" cy="5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02"/>
          <p:cNvSpPr txBox="1"/>
          <p:nvPr>
            <p:ph idx="4294967295" type="body"/>
          </p:nvPr>
        </p:nvSpPr>
        <p:spPr>
          <a:xfrm>
            <a:off x="8151200" y="1273425"/>
            <a:ext cx="2462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Joseph Redmon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3" name="Google Shape;91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325" y="2807650"/>
            <a:ext cx="5687050" cy="38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3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03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03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YOLOv4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Optimal Speed and Accuracy of Object Detection</a:t>
            </a: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25" name="Google Shape;92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0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7" name="Google Shape;927;p104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Архитектура CSPDarknet53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8" name="Google Shape;928;p104"/>
          <p:cNvSpPr txBox="1"/>
          <p:nvPr>
            <p:ph idx="4294967295" type="body"/>
          </p:nvPr>
        </p:nvSpPr>
        <p:spPr>
          <a:xfrm>
            <a:off x="309850" y="1191225"/>
            <a:ext cx="11494800" cy="5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YOLOv4</a:t>
            </a:r>
            <a:r>
              <a:rPr b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используется </a:t>
            </a:r>
            <a:r>
              <a:rPr b="1"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CSPDarknet53 </a:t>
            </a:r>
            <a:r>
              <a:rPr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архитектуру в качестве </a:t>
            </a: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backbone: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9" name="Google Shape;92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825" y="1752100"/>
            <a:ext cx="10083750" cy="50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34" name="Google Shape;93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0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6" name="Google Shape;936;p105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Mich activation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37" name="Google Shape;93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450" y="2106825"/>
            <a:ext cx="77724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903" y="1416701"/>
            <a:ext cx="7772400" cy="46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3" name="Google Shape;94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5" name="Google Shape;945;p106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Сравнение с другими моделями на </a:t>
            </a:r>
            <a:r>
              <a:rPr b="1" i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MS COCO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46" name="Google Shape;94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222" y="1437350"/>
            <a:ext cx="6586575" cy="52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0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0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7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Object Detection Summary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58" name="Google Shape;95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0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0" name="Google Shape;960;p108"/>
          <p:cNvSpPr txBox="1"/>
          <p:nvPr/>
        </p:nvSpPr>
        <p:spPr>
          <a:xfrm>
            <a:off x="424300" y="359175"/>
            <a:ext cx="11494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Summary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1" name="Google Shape;961;p108"/>
          <p:cNvSpPr txBox="1"/>
          <p:nvPr>
            <p:ph idx="4294967295" type="body"/>
          </p:nvPr>
        </p:nvSpPr>
        <p:spPr>
          <a:xfrm>
            <a:off x="197350" y="1391325"/>
            <a:ext cx="11994900" cy="5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</a:t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108"/>
          <p:cNvPicPr preferRelativeResize="0"/>
          <p:nvPr/>
        </p:nvPicPr>
        <p:blipFill rotWithShape="1">
          <a:blip r:embed="rId4">
            <a:alphaModFix/>
          </a:blip>
          <a:srcRect b="0" l="0" r="0" t="1019"/>
          <a:stretch/>
        </p:blipFill>
        <p:spPr>
          <a:xfrm>
            <a:off x="271175" y="1185775"/>
            <a:ext cx="11801051" cy="56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09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4" name="Google Shape;2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Feature Pyramid Networks (FPN)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800" y="1341400"/>
            <a:ext cx="6106450" cy="53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69075" y="2535950"/>
            <a:ext cx="2841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Bottom-up pathway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8387500" y="3650975"/>
            <a:ext cx="2841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Top-down pathway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0" name="Google Shape;250;p29"/>
          <p:cNvCxnSpPr/>
          <p:nvPr/>
        </p:nvCxnSpPr>
        <p:spPr>
          <a:xfrm flipH="1" rot="10800000">
            <a:off x="2822175" y="2634650"/>
            <a:ext cx="621600" cy="23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9"/>
          <p:cNvCxnSpPr/>
          <p:nvPr/>
        </p:nvCxnSpPr>
        <p:spPr>
          <a:xfrm rot="10800000">
            <a:off x="7667125" y="3355025"/>
            <a:ext cx="552600" cy="44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73" name="Google Shape;97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1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Подведение итогов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110"/>
          <p:cNvSpPr/>
          <p:nvPr/>
        </p:nvSpPr>
        <p:spPr>
          <a:xfrm>
            <a:off x="7507550" y="2812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10"/>
          <p:cNvSpPr/>
          <p:nvPr/>
        </p:nvSpPr>
        <p:spPr>
          <a:xfrm>
            <a:off x="3554265" y="5059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10"/>
          <p:cNvSpPr/>
          <p:nvPr/>
        </p:nvSpPr>
        <p:spPr>
          <a:xfrm>
            <a:off x="6236002" y="5059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10"/>
          <p:cNvSpPr/>
          <p:nvPr/>
        </p:nvSpPr>
        <p:spPr>
          <a:xfrm>
            <a:off x="3117554" y="1897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110"/>
          <p:cNvSpPr txBox="1"/>
          <p:nvPr/>
        </p:nvSpPr>
        <p:spPr>
          <a:xfrm>
            <a:off x="3323962" y="1831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0" name="Google Shape;980;p110"/>
          <p:cNvSpPr/>
          <p:nvPr/>
        </p:nvSpPr>
        <p:spPr>
          <a:xfrm>
            <a:off x="3754800" y="1962138"/>
            <a:ext cx="5379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Понимаем как сделать детектор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инвариантным к масштабу при помощи FPN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1" name="Google Shape;981;p110"/>
          <p:cNvSpPr/>
          <p:nvPr/>
        </p:nvSpPr>
        <p:spPr>
          <a:xfrm>
            <a:off x="3117554" y="2870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110"/>
          <p:cNvSpPr/>
          <p:nvPr/>
        </p:nvSpPr>
        <p:spPr>
          <a:xfrm>
            <a:off x="3117554" y="3843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3" name="Google Shape;983;p110"/>
          <p:cNvSpPr txBox="1"/>
          <p:nvPr/>
        </p:nvSpPr>
        <p:spPr>
          <a:xfrm>
            <a:off x="3323962" y="2807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4" name="Google Shape;984;p110"/>
          <p:cNvSpPr/>
          <p:nvPr/>
        </p:nvSpPr>
        <p:spPr>
          <a:xfrm>
            <a:off x="3817207" y="3110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5" name="Google Shape;985;p110"/>
          <p:cNvSpPr txBox="1"/>
          <p:nvPr/>
        </p:nvSpPr>
        <p:spPr>
          <a:xfrm>
            <a:off x="3323962" y="3763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6" name="Google Shape;986;p110"/>
          <p:cNvSpPr/>
          <p:nvPr/>
        </p:nvSpPr>
        <p:spPr>
          <a:xfrm>
            <a:off x="3817207" y="4066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987" name="Google Shape;987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10"/>
          <p:cNvSpPr/>
          <p:nvPr/>
        </p:nvSpPr>
        <p:spPr>
          <a:xfrm>
            <a:off x="3817200" y="2951375"/>
            <a:ext cx="526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Знаем для как бороться с проблемой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дисбаланса классов при помощи Focal Loss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9" name="Google Shape;989;p110"/>
          <p:cNvSpPr/>
          <p:nvPr/>
        </p:nvSpPr>
        <p:spPr>
          <a:xfrm>
            <a:off x="3699000" y="3910350"/>
            <a:ext cx="5379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Понимаем как устроены однопроходные </a:t>
            </a: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детекторы</a:t>
            </a: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RetinaNet и YOLO 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94" name="Google Shape;99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11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Р</a:t>
            </a: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ефлексия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6" name="Google Shape;996;p111"/>
          <p:cNvSpPr txBox="1"/>
          <p:nvPr/>
        </p:nvSpPr>
        <p:spPr>
          <a:xfrm>
            <a:off x="3055841" y="4136612"/>
            <a:ext cx="7974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b="0" i="0" sz="8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7" name="Google Shape;997;p111"/>
          <p:cNvSpPr txBox="1"/>
          <p:nvPr/>
        </p:nvSpPr>
        <p:spPr>
          <a:xfrm>
            <a:off x="4004990" y="2372249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Какие мысли и идеи вам запомнились из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сегодняшнего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вебинара?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111"/>
          <p:cNvSpPr txBox="1"/>
          <p:nvPr/>
        </p:nvSpPr>
        <p:spPr>
          <a:xfrm>
            <a:off x="4004990" y="45347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планируете применять в работе из этого?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999" name="Google Shape;999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7362" y="21759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04" name="Google Shape;1004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12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Следующий вебинар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112"/>
          <p:cNvSpPr txBox="1"/>
          <p:nvPr/>
        </p:nvSpPr>
        <p:spPr>
          <a:xfrm>
            <a:off x="2848521" y="2805390"/>
            <a:ext cx="6514920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4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24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7" name="Google Shape;1007;p112"/>
          <p:cNvSpPr txBox="1"/>
          <p:nvPr/>
        </p:nvSpPr>
        <p:spPr>
          <a:xfrm>
            <a:off x="3154122" y="3625643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Ссылка на вебинар будет в ЛК за 15 минут</a:t>
            </a:r>
            <a:endParaRPr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112"/>
          <p:cNvSpPr/>
          <p:nvPr/>
        </p:nvSpPr>
        <p:spPr>
          <a:xfrm>
            <a:off x="1831393" y="1832500"/>
            <a:ext cx="767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40CDD0"/>
                </a:solidFill>
                <a:latin typeface="Roboto"/>
                <a:ea typeface="Roboto"/>
                <a:cs typeface="Roboto"/>
                <a:sym typeface="Roboto"/>
              </a:rPr>
              <a:t>Тема:</a:t>
            </a:r>
            <a:endParaRPr b="1" i="0" sz="3000" u="none" cap="none" strike="noStrike">
              <a:solidFill>
                <a:srgbClr val="40CDD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9" name="Google Shape;1009;p112"/>
          <p:cNvSpPr/>
          <p:nvPr/>
        </p:nvSpPr>
        <p:spPr>
          <a:xfrm>
            <a:off x="6621212" y="4658271"/>
            <a:ext cx="244549" cy="32373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0" name="Google Shape;1010;p112"/>
          <p:cNvSpPr/>
          <p:nvPr/>
        </p:nvSpPr>
        <p:spPr>
          <a:xfrm flipH="1" rot="10800000">
            <a:off x="6621212" y="4982006"/>
            <a:ext cx="187271" cy="136564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1" name="Google Shape;1011;p112"/>
          <p:cNvSpPr/>
          <p:nvPr/>
        </p:nvSpPr>
        <p:spPr>
          <a:xfrm rot="10800000">
            <a:off x="6678490" y="4982006"/>
            <a:ext cx="187271" cy="136564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2" name="Google Shape;1012;p112"/>
          <p:cNvSpPr/>
          <p:nvPr/>
        </p:nvSpPr>
        <p:spPr>
          <a:xfrm>
            <a:off x="6951203" y="4557507"/>
            <a:ext cx="355455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i="0" sz="24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112"/>
          <p:cNvSpPr/>
          <p:nvPr/>
        </p:nvSpPr>
        <p:spPr>
          <a:xfrm>
            <a:off x="2795324" y="4585224"/>
            <a:ext cx="341305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Материалы к занятию в ЛК — можно изучать</a:t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4" name="Google Shape;1014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1201" y="2597038"/>
            <a:ext cx="74880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5276" y="3574365"/>
            <a:ext cx="750596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0819" y="4633047"/>
            <a:ext cx="795600" cy="7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12"/>
          <p:cNvSpPr txBox="1"/>
          <p:nvPr/>
        </p:nvSpPr>
        <p:spPr>
          <a:xfrm>
            <a:off x="3186372" y="2693818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.06.2021, 20:00 (МСК)</a:t>
            </a:r>
            <a:endParaRPr i="0" sz="24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8" name="Google Shape;1018;p112"/>
          <p:cNvSpPr txBox="1"/>
          <p:nvPr/>
        </p:nvSpPr>
        <p:spPr>
          <a:xfrm>
            <a:off x="3154125" y="1796850"/>
            <a:ext cx="73515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Object Tracking</a:t>
            </a:r>
            <a:r>
              <a:rPr lang="en-US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i="1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3" name="Google Shape;102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13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Список материалов для изучения</a:t>
            </a:r>
            <a:endParaRPr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113"/>
          <p:cNvSpPr txBox="1"/>
          <p:nvPr/>
        </p:nvSpPr>
        <p:spPr>
          <a:xfrm>
            <a:off x="650600" y="1332475"/>
            <a:ext cx="11220000" cy="54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Feature Pyramid Network: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https://arxiv.org/abs/1612.03144</a:t>
            </a: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Pyramid Networks for Object Detection: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https://arxiv.org/abs/1612.03144</a:t>
            </a: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RetinaNet: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https://arxiv.org/pdf/1708.02002.pdf</a:t>
            </a: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https://arxiv.org/abs/1506.02640</a:t>
            </a: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YOLOv2 / YOLO9000: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https://arxiv.org/abs/1612.08242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YOLOv3: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https://arxiv.org/abs/1804.02767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100"/>
              <a:buFont typeface="Roboto"/>
              <a:buChar char="▪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YOLOv4: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https://arxiv.org/pdf/2004.10934.pdf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100"/>
              <a:buFont typeface="Roboto"/>
              <a:buChar char="▪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Scaled-YOLOv4: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https://arxiv.org/pdf/2011.08036.pdf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YOLOv4 medium: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https://medium.com/visionwizard/yolov4-version-3-proposed-workflow-e4fa175b902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YOLOv3: Real-Time Object Detection: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https://pjreddie.com/darknet/yolo/</a:t>
            </a:r>
            <a:endParaRPr sz="25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Darknet YOLOv4/v3/v2 github: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4"/>
              </a:rPr>
              <a:t>https://github.com/AlexeyAB/darknet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ultralytics/yolov3: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5"/>
              </a:rPr>
              <a:t>https://github.com/ultralytics/yolov3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Avenir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ultralytics/yolov5: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6"/>
              </a:rPr>
              <a:t>https://github.com/ultralytics/yolov5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Avenir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YOLOv4 PyTorch: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7"/>
              </a:rPr>
              <a:t>https://github.com/Tianxiaomo/pytorch-YOLOv4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Avenir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Scaled-YOLOv4: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8"/>
              </a:rPr>
              <a:t>https://github.com/WongKinYiu/ScaledYOLOv4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4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14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14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15"/>
          <p:cNvSpPr txBox="1"/>
          <p:nvPr>
            <p:ph idx="1" type="body"/>
          </p:nvPr>
        </p:nvSpPr>
        <p:spPr>
          <a:xfrm>
            <a:off x="0" y="2411600"/>
            <a:ext cx="121914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 b="0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115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115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115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115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4" name="Google Shape;10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